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The Seasons" charset="1" panose="00000000000000000000"/>
      <p:regular r:id="rId17"/>
    </p:embeddedFont>
    <p:embeddedFont>
      <p:font typeface="Atkinson Hyperlegible" charset="1" panose="00000000000000000000"/>
      <p:regular r:id="rId18"/>
    </p:embeddedFont>
    <p:embeddedFont>
      <p:font typeface="Atkinson Hyperlegible Bold" charset="1" panose="00000000000000000000"/>
      <p:regular r:id="rId19"/>
    </p:embeddedFont>
    <p:embeddedFont>
      <p:font typeface="The Seasons Bold" charset="1" panose="00000000000000000000"/>
      <p:regular r:id="rId20"/>
    </p:embeddedFont>
    <p:embeddedFont>
      <p:font typeface="Barlow Medium" charset="1" panose="00000600000000000000"/>
      <p:regular r:id="rId21"/>
    </p:embeddedFont>
    <p:embeddedFont>
      <p:font typeface="Raleway Heavy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9828" y="0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86130" y="4181520"/>
            <a:ext cx="4835275" cy="5705340"/>
          </a:xfrm>
          <a:custGeom>
            <a:avLst/>
            <a:gdLst/>
            <a:ahLst/>
            <a:cxnLst/>
            <a:rect r="r" b="b" t="t" l="l"/>
            <a:pathLst>
              <a:path h="5705340" w="4835275">
                <a:moveTo>
                  <a:pt x="0" y="0"/>
                </a:moveTo>
                <a:lnTo>
                  <a:pt x="4835275" y="0"/>
                </a:lnTo>
                <a:lnTo>
                  <a:pt x="4835275" y="5705339"/>
                </a:lnTo>
                <a:lnTo>
                  <a:pt x="0" y="570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2765446" y="4716738"/>
            <a:ext cx="4743359" cy="5596884"/>
          </a:xfrm>
          <a:custGeom>
            <a:avLst/>
            <a:gdLst/>
            <a:ahLst/>
            <a:cxnLst/>
            <a:rect r="r" b="b" t="t" l="l"/>
            <a:pathLst>
              <a:path h="5596884" w="4743359">
                <a:moveTo>
                  <a:pt x="0" y="0"/>
                </a:moveTo>
                <a:lnTo>
                  <a:pt x="4743360" y="0"/>
                </a:lnTo>
                <a:lnTo>
                  <a:pt x="4743360" y="5596884"/>
                </a:lnTo>
                <a:lnTo>
                  <a:pt x="0" y="5596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51575" y="258919"/>
            <a:ext cx="1907725" cy="2450117"/>
          </a:xfrm>
          <a:custGeom>
            <a:avLst/>
            <a:gdLst/>
            <a:ahLst/>
            <a:cxnLst/>
            <a:rect r="r" b="b" t="t" l="l"/>
            <a:pathLst>
              <a:path h="2450117" w="1907725">
                <a:moveTo>
                  <a:pt x="0" y="0"/>
                </a:moveTo>
                <a:lnTo>
                  <a:pt x="1907725" y="0"/>
                </a:lnTo>
                <a:lnTo>
                  <a:pt x="1907725" y="2450117"/>
                </a:lnTo>
                <a:lnTo>
                  <a:pt x="0" y="2450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8440" y="553759"/>
            <a:ext cx="1395328" cy="1860437"/>
          </a:xfrm>
          <a:custGeom>
            <a:avLst/>
            <a:gdLst/>
            <a:ahLst/>
            <a:cxnLst/>
            <a:rect r="r" b="b" t="t" l="l"/>
            <a:pathLst>
              <a:path h="1860437" w="1395328">
                <a:moveTo>
                  <a:pt x="0" y="0"/>
                </a:moveTo>
                <a:lnTo>
                  <a:pt x="1395328" y="0"/>
                </a:lnTo>
                <a:lnTo>
                  <a:pt x="1395328" y="1860437"/>
                </a:lnTo>
                <a:lnTo>
                  <a:pt x="0" y="1860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72078" y="3677317"/>
            <a:ext cx="13411240" cy="202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999" spc="531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PLANEACIÓN ESTRATEGICA DE LA MERCADOTECNIA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49923" y="6883400"/>
            <a:ext cx="6588154" cy="55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90"/>
              </a:lnSpc>
            </a:pPr>
            <a:r>
              <a:rPr lang="en-US" sz="3000" spc="6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Resultados de Pagina FACEBOOK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21405" y="705811"/>
            <a:ext cx="9088067" cy="55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90"/>
              </a:lnSpc>
            </a:pPr>
            <a:r>
              <a:rPr lang="en-US" b="true" sz="3000" spc="65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Universidad Juarez Autónoma de Tabasco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17595" y="1161089"/>
            <a:ext cx="12037895" cy="55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90"/>
              </a:lnSpc>
            </a:pPr>
            <a:r>
              <a:rPr lang="en-US" sz="3000" spc="6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División Academica de Ciencias Economico y Administrativo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130" y="344167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818652">
            <a:off x="-1022006" y="-10345319"/>
            <a:ext cx="9400422" cy="9722890"/>
          </a:xfrm>
          <a:custGeom>
            <a:avLst/>
            <a:gdLst/>
            <a:ahLst/>
            <a:cxnLst/>
            <a:rect r="r" b="b" t="t" l="l"/>
            <a:pathLst>
              <a:path h="9722890" w="9400422">
                <a:moveTo>
                  <a:pt x="0" y="0"/>
                </a:moveTo>
                <a:lnTo>
                  <a:pt x="9400422" y="0"/>
                </a:lnTo>
                <a:lnTo>
                  <a:pt x="9400422" y="9722889"/>
                </a:lnTo>
                <a:lnTo>
                  <a:pt x="0" y="9722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18885" y="779802"/>
            <a:ext cx="3127678" cy="5285945"/>
          </a:xfrm>
          <a:custGeom>
            <a:avLst/>
            <a:gdLst/>
            <a:ahLst/>
            <a:cxnLst/>
            <a:rect r="r" b="b" t="t" l="l"/>
            <a:pathLst>
              <a:path h="5285945" w="3127678">
                <a:moveTo>
                  <a:pt x="0" y="0"/>
                </a:moveTo>
                <a:lnTo>
                  <a:pt x="3127679" y="0"/>
                </a:lnTo>
                <a:lnTo>
                  <a:pt x="3127679" y="5285945"/>
                </a:lnTo>
                <a:lnTo>
                  <a:pt x="0" y="5285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669" r="0" b="-2043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8371" y="1904154"/>
            <a:ext cx="4966958" cy="3725219"/>
          </a:xfrm>
          <a:custGeom>
            <a:avLst/>
            <a:gdLst/>
            <a:ahLst/>
            <a:cxnLst/>
            <a:rect r="r" b="b" t="t" l="l"/>
            <a:pathLst>
              <a:path h="3725219" w="4966958">
                <a:moveTo>
                  <a:pt x="0" y="0"/>
                </a:moveTo>
                <a:lnTo>
                  <a:pt x="4966958" y="0"/>
                </a:lnTo>
                <a:lnTo>
                  <a:pt x="4966958" y="3725219"/>
                </a:lnTo>
                <a:lnTo>
                  <a:pt x="0" y="3725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826495" y="2076192"/>
            <a:ext cx="3528437" cy="5457791"/>
          </a:xfrm>
          <a:custGeom>
            <a:avLst/>
            <a:gdLst/>
            <a:ahLst/>
            <a:cxnLst/>
            <a:rect r="r" b="b" t="t" l="l"/>
            <a:pathLst>
              <a:path h="5457791" w="3528437">
                <a:moveTo>
                  <a:pt x="0" y="0"/>
                </a:moveTo>
                <a:lnTo>
                  <a:pt x="3528437" y="0"/>
                </a:lnTo>
                <a:lnTo>
                  <a:pt x="3528437" y="5457790"/>
                </a:lnTo>
                <a:lnTo>
                  <a:pt x="0" y="5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493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256909" y="2076192"/>
            <a:ext cx="2674059" cy="5294738"/>
          </a:xfrm>
          <a:custGeom>
            <a:avLst/>
            <a:gdLst/>
            <a:ahLst/>
            <a:cxnLst/>
            <a:rect r="r" b="b" t="t" l="l"/>
            <a:pathLst>
              <a:path h="5294738" w="2674059">
                <a:moveTo>
                  <a:pt x="0" y="0"/>
                </a:moveTo>
                <a:lnTo>
                  <a:pt x="2674059" y="0"/>
                </a:lnTo>
                <a:lnTo>
                  <a:pt x="2674059" y="5294738"/>
                </a:lnTo>
                <a:lnTo>
                  <a:pt x="0" y="52947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493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28371" y="5809665"/>
            <a:ext cx="4598180" cy="3448635"/>
          </a:xfrm>
          <a:custGeom>
            <a:avLst/>
            <a:gdLst/>
            <a:ahLst/>
            <a:cxnLst/>
            <a:rect r="r" b="b" t="t" l="l"/>
            <a:pathLst>
              <a:path h="3448635" w="4598180">
                <a:moveTo>
                  <a:pt x="0" y="0"/>
                </a:moveTo>
                <a:lnTo>
                  <a:pt x="4598180" y="0"/>
                </a:lnTo>
                <a:lnTo>
                  <a:pt x="4598180" y="3448635"/>
                </a:lnTo>
                <a:lnTo>
                  <a:pt x="0" y="34486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384152" y="5809665"/>
            <a:ext cx="2738965" cy="3651953"/>
          </a:xfrm>
          <a:custGeom>
            <a:avLst/>
            <a:gdLst/>
            <a:ahLst/>
            <a:cxnLst/>
            <a:rect r="r" b="b" t="t" l="l"/>
            <a:pathLst>
              <a:path h="3651953" w="2738965">
                <a:moveTo>
                  <a:pt x="0" y="0"/>
                </a:moveTo>
                <a:lnTo>
                  <a:pt x="2738965" y="0"/>
                </a:lnTo>
                <a:lnTo>
                  <a:pt x="2738965" y="3651953"/>
                </a:lnTo>
                <a:lnTo>
                  <a:pt x="0" y="36519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588623" y="884577"/>
            <a:ext cx="7110754" cy="1019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b="true" sz="7427" spc="824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EVIDENCIAS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130" y="344167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86130" y="4355059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1" y="0"/>
                </a:lnTo>
                <a:lnTo>
                  <a:pt x="4688201" y="5531800"/>
                </a:lnTo>
                <a:lnTo>
                  <a:pt x="0" y="553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3247367" y="344167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1" y="0"/>
                </a:lnTo>
                <a:lnTo>
                  <a:pt x="4688201" y="5531801"/>
                </a:lnTo>
                <a:lnTo>
                  <a:pt x="0" y="5531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807930" y="-77632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0" y="0"/>
                </a:lnTo>
                <a:lnTo>
                  <a:pt x="4688200" y="5531800"/>
                </a:lnTo>
                <a:lnTo>
                  <a:pt x="0" y="553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2825568" y="4776859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0" y="0"/>
                </a:lnTo>
                <a:lnTo>
                  <a:pt x="4688200" y="5531800"/>
                </a:lnTo>
                <a:lnTo>
                  <a:pt x="0" y="553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72078" y="3802437"/>
            <a:ext cx="13411240" cy="2946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73"/>
              </a:lnSpc>
            </a:pPr>
            <a:r>
              <a:rPr lang="en-US" b="true" sz="10936" spc="83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MUCHAS</a:t>
            </a:r>
          </a:p>
          <a:p>
            <a:pPr algn="ctr">
              <a:lnSpc>
                <a:spcPts val="11373"/>
              </a:lnSpc>
            </a:pPr>
            <a:r>
              <a:rPr lang="en-US" b="true" sz="10936" spc="83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67880" y="0"/>
            <a:ext cx="17720120" cy="9730459"/>
            <a:chOff x="0" y="0"/>
            <a:chExt cx="6600510" cy="3624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0510" cy="3624468"/>
            </a:xfrm>
            <a:custGeom>
              <a:avLst/>
              <a:gdLst/>
              <a:ahLst/>
              <a:cxnLst/>
              <a:rect r="r" b="b" t="t" l="l"/>
              <a:pathLst>
                <a:path h="3624468" w="6600510">
                  <a:moveTo>
                    <a:pt x="0" y="0"/>
                  </a:moveTo>
                  <a:lnTo>
                    <a:pt x="6600510" y="0"/>
                  </a:lnTo>
                  <a:lnTo>
                    <a:pt x="6600510" y="3624468"/>
                  </a:lnTo>
                  <a:lnTo>
                    <a:pt x="0" y="36244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600510" cy="363399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400000">
            <a:off x="372644" y="-568357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0" y="0"/>
                </a:lnTo>
                <a:lnTo>
                  <a:pt x="4688200" y="5531801"/>
                </a:lnTo>
                <a:lnTo>
                  <a:pt x="0" y="5531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3560342" y="5358458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0" y="0"/>
                </a:lnTo>
                <a:lnTo>
                  <a:pt x="4688200" y="5531800"/>
                </a:lnTo>
                <a:lnTo>
                  <a:pt x="0" y="553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65537" y="3086100"/>
            <a:ext cx="4636394" cy="4114800"/>
          </a:xfrm>
          <a:custGeom>
            <a:avLst/>
            <a:gdLst/>
            <a:ahLst/>
            <a:cxnLst/>
            <a:rect r="r" b="b" t="t" l="l"/>
            <a:pathLst>
              <a:path h="4114800" w="4636394">
                <a:moveTo>
                  <a:pt x="0" y="0"/>
                </a:moveTo>
                <a:lnTo>
                  <a:pt x="4636395" y="0"/>
                </a:lnTo>
                <a:lnTo>
                  <a:pt x="4636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73783" y="586365"/>
            <a:ext cx="12585517" cy="1143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56"/>
              </a:lnSpc>
            </a:pPr>
            <a:r>
              <a:rPr lang="en-US" sz="5969" spc="405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JUSTIFICACIÓN DEL PROYECTO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34994" y="3385668"/>
            <a:ext cx="9095826" cy="5135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102"/>
              </a:lnSpc>
              <a:spcBef>
                <a:spcPct val="0"/>
              </a:spcBef>
            </a:pPr>
            <a:r>
              <a:rPr lang="en-US" sz="2930" spc="6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Este proyecto permitirá comprend</a:t>
            </a:r>
            <a:r>
              <a:rPr lang="en-US" sz="2930" spc="6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er y aplicar la planeación estratégica de mercadotecnia como una herramienta clave para analizar el mercado, conocer al cliente, definir objetivos coherentes y diseñar una mezcla de marketing alineada con la misión y visión de la organización. Además, contribuirá a que los estudiantes/desarrolladores del proyecto fortalezcan sus habilidades de análisis, toma de decisiones y trabajo colaborativo, generando propuestas de valor más competitivas.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7833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144444" y="2152650"/>
            <a:ext cx="5335418" cy="4735184"/>
          </a:xfrm>
          <a:custGeom>
            <a:avLst/>
            <a:gdLst/>
            <a:ahLst/>
            <a:cxnLst/>
            <a:rect r="r" b="b" t="t" l="l"/>
            <a:pathLst>
              <a:path h="4735184" w="5335418">
                <a:moveTo>
                  <a:pt x="0" y="0"/>
                </a:moveTo>
                <a:lnTo>
                  <a:pt x="5335419" y="0"/>
                </a:lnTo>
                <a:lnTo>
                  <a:pt x="5335419" y="4735184"/>
                </a:lnTo>
                <a:lnTo>
                  <a:pt x="0" y="4735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37688" y="885825"/>
            <a:ext cx="5576483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5"/>
              </a:lnSpc>
            </a:pPr>
            <a:r>
              <a:rPr lang="en-US" sz="7288" spc="495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OBJETIVO</a:t>
            </a:r>
            <a:r>
              <a:rPr lang="en-US" b="true" sz="7288" spc="495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2806" y="3043544"/>
            <a:ext cx="8873283" cy="3667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0"/>
              </a:lnSpc>
            </a:pPr>
            <a:r>
              <a:rPr lang="en-US" sz="296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objetivo  de mi proyecto es e</a:t>
            </a:r>
            <a:r>
              <a:rPr lang="en-US" sz="296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laborar y aplicar un proyecto de Planeación Estratégica de Mercadotecnia que permita analizar el entorno, definir el mercado meta y diseñar estrategias de marketing coherentes, para mejorar la toma de decisiones y el uso de los recursos en un producto, servicio o proyecto determinado.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130" y="344167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86130" y="7159180"/>
            <a:ext cx="2311708" cy="2727679"/>
          </a:xfrm>
          <a:custGeom>
            <a:avLst/>
            <a:gdLst/>
            <a:ahLst/>
            <a:cxnLst/>
            <a:rect r="r" b="b" t="t" l="l"/>
            <a:pathLst>
              <a:path h="2727679" w="2311708">
                <a:moveTo>
                  <a:pt x="0" y="0"/>
                </a:moveTo>
                <a:lnTo>
                  <a:pt x="2311708" y="0"/>
                </a:lnTo>
                <a:lnTo>
                  <a:pt x="2311708" y="2727679"/>
                </a:lnTo>
                <a:lnTo>
                  <a:pt x="0" y="2727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1755274" y="5968258"/>
            <a:ext cx="15836544" cy="2070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6274767" y="2043600"/>
            <a:ext cx="20574" cy="4114800"/>
          </a:xfrm>
          <a:custGeom>
            <a:avLst/>
            <a:gdLst/>
            <a:ahLst/>
            <a:cxnLst/>
            <a:rect r="r" b="b" t="t" l="l"/>
            <a:pathLst>
              <a:path h="4114800" w="20574">
                <a:moveTo>
                  <a:pt x="0" y="0"/>
                </a:moveTo>
                <a:lnTo>
                  <a:pt x="20574" y="0"/>
                </a:lnTo>
                <a:lnTo>
                  <a:pt x="205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124765" y="1736793"/>
            <a:ext cx="21166" cy="4233115"/>
          </a:xfrm>
          <a:custGeom>
            <a:avLst/>
            <a:gdLst/>
            <a:ahLst/>
            <a:cxnLst/>
            <a:rect r="r" b="b" t="t" l="l"/>
            <a:pathLst>
              <a:path h="4233115" w="21166">
                <a:moveTo>
                  <a:pt x="0" y="0"/>
                </a:moveTo>
                <a:lnTo>
                  <a:pt x="21165" y="0"/>
                </a:lnTo>
                <a:lnTo>
                  <a:pt x="21165" y="4233115"/>
                </a:lnTo>
                <a:lnTo>
                  <a:pt x="0" y="42331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53300" y="1855108"/>
            <a:ext cx="4209514" cy="4114800"/>
          </a:xfrm>
          <a:custGeom>
            <a:avLst/>
            <a:gdLst/>
            <a:ahLst/>
            <a:cxnLst/>
            <a:rect r="r" b="b" t="t" l="l"/>
            <a:pathLst>
              <a:path h="4114800" w="4209514">
                <a:moveTo>
                  <a:pt x="0" y="0"/>
                </a:moveTo>
                <a:lnTo>
                  <a:pt x="4209515" y="0"/>
                </a:lnTo>
                <a:lnTo>
                  <a:pt x="42095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76983" y="2174943"/>
            <a:ext cx="4640106" cy="3793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5677" indent="-232838" lvl="1">
              <a:lnSpc>
                <a:spcPts val="3019"/>
              </a:lnSpc>
              <a:buAutoNum type="arabicPeriod" startAt="1"/>
            </a:pPr>
            <a:r>
              <a:rPr lang="en-US" sz="215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Diseñar y aplicar un proyecto de planeación estratégica de mercadotecnia que permita comprender, de manera teórica y práctica, cómo se analizan los mercados, se definen objetivos y se elaboran estrategias de marketing que generen valor para el cliente y para la organización.</a:t>
            </a:r>
          </a:p>
          <a:p>
            <a:pPr algn="l">
              <a:lnSpc>
                <a:spcPts val="301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346280" y="641418"/>
            <a:ext cx="7111472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67"/>
              </a:lnSpc>
            </a:pPr>
            <a:r>
              <a:rPr lang="en-US" sz="6306" spc="1393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PLANEACIÓN</a:t>
            </a:r>
            <a:r>
              <a:rPr lang="en-US" b="true" sz="6306" spc="1393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077918" y="6577500"/>
            <a:ext cx="8729151" cy="2846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8950" indent="-289475" lvl="1">
              <a:lnSpc>
                <a:spcPts val="3754"/>
              </a:lnSpc>
              <a:buAutoNum type="arabicPeriod" startAt="1"/>
            </a:pPr>
            <a:r>
              <a:rPr lang="en-US" sz="268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Convertirse en un referente académico dentro del grupo/escuela, demostrando que la planeación estratégica de mercadotecnia es una herramienta clave para mejorar la toma de decisiones, apoyar futuros emprendimientos y fortalecer la formación de los estudiantes de administración y mercadotecnia.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10061" y="2174943"/>
            <a:ext cx="5523528" cy="310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6387" indent="-238193" lvl="1">
              <a:lnSpc>
                <a:spcPts val="3089"/>
              </a:lnSpc>
              <a:buAutoNum type="arabicPeriod" startAt="1"/>
            </a:pPr>
            <a:r>
              <a:rPr lang="en-US" sz="220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Elaborar y presentar un plan de mercadotecnia basado en la planeación estratégica, que incluya análisis del entorno, definición del mercado meta, objetivos de marketing, estrategias y acciones concretas aplicables a un producto, servicio o proyecto determinado.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130" y="344167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87158" y="6493608"/>
            <a:ext cx="2875781" cy="3393251"/>
          </a:xfrm>
          <a:custGeom>
            <a:avLst/>
            <a:gdLst/>
            <a:ahLst/>
            <a:cxnLst/>
            <a:rect r="r" b="b" t="t" l="l"/>
            <a:pathLst>
              <a:path h="3393251" w="2875781">
                <a:moveTo>
                  <a:pt x="0" y="0"/>
                </a:moveTo>
                <a:lnTo>
                  <a:pt x="2875780" y="0"/>
                </a:lnTo>
                <a:lnTo>
                  <a:pt x="2875780" y="3393251"/>
                </a:lnTo>
                <a:lnTo>
                  <a:pt x="0" y="3393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7158" y="3131701"/>
            <a:ext cx="17336297" cy="3361907"/>
          </a:xfrm>
          <a:custGeom>
            <a:avLst/>
            <a:gdLst/>
            <a:ahLst/>
            <a:cxnLst/>
            <a:rect r="r" b="b" t="t" l="l"/>
            <a:pathLst>
              <a:path h="3361907" w="17336297">
                <a:moveTo>
                  <a:pt x="0" y="0"/>
                </a:moveTo>
                <a:lnTo>
                  <a:pt x="17336297" y="0"/>
                </a:lnTo>
                <a:lnTo>
                  <a:pt x="17336297" y="3361907"/>
                </a:lnTo>
                <a:lnTo>
                  <a:pt x="0" y="3361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962" b="-275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01793" y="847725"/>
            <a:ext cx="9292328" cy="1242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7"/>
              </a:lnSpc>
            </a:pPr>
            <a:r>
              <a:rPr lang="en-US" sz="6966" spc="773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PLAN DE ACCIÓN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130" y="344167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77994" y="5142358"/>
            <a:ext cx="3796668" cy="3705280"/>
            <a:chOff x="0" y="0"/>
            <a:chExt cx="453389" cy="4424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5448" y="0"/>
                  </a:moveTo>
                  <a:lnTo>
                    <a:pt x="377941" y="0"/>
                  </a:lnTo>
                  <a:cubicBezTo>
                    <a:pt x="397951" y="0"/>
                    <a:pt x="417142" y="7949"/>
                    <a:pt x="431291" y="22098"/>
                  </a:cubicBezTo>
                  <a:cubicBezTo>
                    <a:pt x="445440" y="36247"/>
                    <a:pt x="453389" y="55438"/>
                    <a:pt x="453389" y="75448"/>
                  </a:cubicBezTo>
                  <a:lnTo>
                    <a:pt x="453389" y="367028"/>
                  </a:lnTo>
                  <a:cubicBezTo>
                    <a:pt x="453389" y="408697"/>
                    <a:pt x="419610" y="442476"/>
                    <a:pt x="377941" y="442476"/>
                  </a:cubicBezTo>
                  <a:lnTo>
                    <a:pt x="75448" y="442476"/>
                  </a:lnTo>
                  <a:cubicBezTo>
                    <a:pt x="55438" y="442476"/>
                    <a:pt x="36247" y="434527"/>
                    <a:pt x="22098" y="420378"/>
                  </a:cubicBezTo>
                  <a:cubicBezTo>
                    <a:pt x="7949" y="406228"/>
                    <a:pt x="0" y="387038"/>
                    <a:pt x="0" y="367028"/>
                  </a:cubicBezTo>
                  <a:lnTo>
                    <a:pt x="0" y="75448"/>
                  </a:lnTo>
                  <a:cubicBezTo>
                    <a:pt x="0" y="55438"/>
                    <a:pt x="7949" y="36247"/>
                    <a:pt x="22098" y="22098"/>
                  </a:cubicBezTo>
                  <a:cubicBezTo>
                    <a:pt x="36247" y="7949"/>
                    <a:pt x="55438" y="0"/>
                    <a:pt x="75448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E8D3B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53389" cy="499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95646" y="5142358"/>
            <a:ext cx="3796668" cy="3705280"/>
            <a:chOff x="0" y="0"/>
            <a:chExt cx="453389" cy="4424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5448" y="0"/>
                  </a:moveTo>
                  <a:lnTo>
                    <a:pt x="377941" y="0"/>
                  </a:lnTo>
                  <a:cubicBezTo>
                    <a:pt x="397951" y="0"/>
                    <a:pt x="417142" y="7949"/>
                    <a:pt x="431291" y="22098"/>
                  </a:cubicBezTo>
                  <a:cubicBezTo>
                    <a:pt x="445440" y="36247"/>
                    <a:pt x="453389" y="55438"/>
                    <a:pt x="453389" y="75448"/>
                  </a:cubicBezTo>
                  <a:lnTo>
                    <a:pt x="453389" y="367028"/>
                  </a:lnTo>
                  <a:cubicBezTo>
                    <a:pt x="453389" y="408697"/>
                    <a:pt x="419610" y="442476"/>
                    <a:pt x="377941" y="442476"/>
                  </a:cubicBezTo>
                  <a:lnTo>
                    <a:pt x="75448" y="442476"/>
                  </a:lnTo>
                  <a:cubicBezTo>
                    <a:pt x="55438" y="442476"/>
                    <a:pt x="36247" y="434527"/>
                    <a:pt x="22098" y="420378"/>
                  </a:cubicBezTo>
                  <a:cubicBezTo>
                    <a:pt x="7949" y="406228"/>
                    <a:pt x="0" y="387038"/>
                    <a:pt x="0" y="367028"/>
                  </a:cubicBezTo>
                  <a:lnTo>
                    <a:pt x="0" y="75448"/>
                  </a:lnTo>
                  <a:cubicBezTo>
                    <a:pt x="0" y="55438"/>
                    <a:pt x="7949" y="36247"/>
                    <a:pt x="22098" y="22098"/>
                  </a:cubicBezTo>
                  <a:cubicBezTo>
                    <a:pt x="36247" y="7949"/>
                    <a:pt x="55438" y="0"/>
                    <a:pt x="75448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865A3E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53389" cy="499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2700000">
            <a:off x="1952270" y="2917944"/>
            <a:ext cx="2243573" cy="2243573"/>
            <a:chOff x="0" y="0"/>
            <a:chExt cx="2991430" cy="2991430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91307" y="43699"/>
              <a:ext cx="2764918" cy="2764918"/>
              <a:chOff x="0" y="0"/>
              <a:chExt cx="14400530" cy="1440053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4399261" cy="14399261"/>
              </a:xfrm>
              <a:custGeom>
                <a:avLst/>
                <a:gdLst/>
                <a:ahLst/>
                <a:cxnLst/>
                <a:rect r="r" b="b" t="t" l="l"/>
                <a:pathLst>
                  <a:path h="14399261" w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865A3E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-2700000">
              <a:off x="456040" y="420129"/>
              <a:ext cx="2079349" cy="2151172"/>
              <a:chOff x="0" y="0"/>
              <a:chExt cx="812800" cy="84087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40875"/>
              </a:xfrm>
              <a:custGeom>
                <a:avLst/>
                <a:gdLst/>
                <a:ahLst/>
                <a:cxnLst/>
                <a:rect r="r" b="b" t="t" l="l"/>
                <a:pathLst>
                  <a:path h="840875" w="812800">
                    <a:moveTo>
                      <a:pt x="406400" y="0"/>
                    </a:moveTo>
                    <a:cubicBezTo>
                      <a:pt x="181951" y="0"/>
                      <a:pt x="0" y="188236"/>
                      <a:pt x="0" y="420437"/>
                    </a:cubicBezTo>
                    <a:cubicBezTo>
                      <a:pt x="0" y="652639"/>
                      <a:pt x="181951" y="840875"/>
                      <a:pt x="406400" y="840875"/>
                    </a:cubicBezTo>
                    <a:cubicBezTo>
                      <a:pt x="630849" y="840875"/>
                      <a:pt x="812800" y="652639"/>
                      <a:pt x="812800" y="420437"/>
                    </a:cubicBezTo>
                    <a:cubicBezTo>
                      <a:pt x="812800" y="18823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21682"/>
                <a:ext cx="660400" cy="7403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true">
                    <a:solidFill>
                      <a:srgbClr val="000000"/>
                    </a:solidFill>
                    <a:latin typeface="Barlow Medium"/>
                    <a:ea typeface="Barlow Medium"/>
                    <a:cs typeface="Barlow Medium"/>
                    <a:sym typeface="Barlow Medium"/>
                  </a:rPr>
                  <a:t>Luis Alberto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000000"/>
                    </a:solidFill>
                    <a:latin typeface="Barlow Medium"/>
                    <a:ea typeface="Barlow Medium"/>
                    <a:cs typeface="Barlow Medium"/>
                    <a:sym typeface="Barlow Medium"/>
                  </a:rPr>
                  <a:t>Líder </a:t>
                </a:r>
                <a:r>
                  <a:rPr lang="en-US" b="true" sz="2000">
                    <a:solidFill>
                      <a:srgbClr val="865A3E"/>
                    </a:solidFill>
                    <a:latin typeface="Barlow Medium"/>
                    <a:ea typeface="Barlow Medium"/>
                    <a:cs typeface="Barlow Medium"/>
                    <a:sym typeface="Barlow Medium"/>
                  </a:rPr>
                  <a:t> </a:t>
                </a: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-2700000">
            <a:off x="5990600" y="2944429"/>
            <a:ext cx="2371454" cy="2371454"/>
            <a:chOff x="0" y="0"/>
            <a:chExt cx="3161939" cy="3161939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5400000">
              <a:off x="199335" y="199335"/>
              <a:ext cx="2763268" cy="2763268"/>
              <a:chOff x="0" y="0"/>
              <a:chExt cx="14400530" cy="1440053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4399261" cy="14399261"/>
              </a:xfrm>
              <a:custGeom>
                <a:avLst/>
                <a:gdLst/>
                <a:ahLst/>
                <a:cxnLst/>
                <a:rect r="r" b="b" t="t" l="l"/>
                <a:pathLst>
                  <a:path h="14399261" w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E8D3BF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2699999">
              <a:off x="420085" y="506025"/>
              <a:ext cx="2321769" cy="2149888"/>
              <a:chOff x="0" y="0"/>
              <a:chExt cx="906289" cy="839196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906289" cy="839196"/>
              </a:xfrm>
              <a:custGeom>
                <a:avLst/>
                <a:gdLst/>
                <a:ahLst/>
                <a:cxnLst/>
                <a:rect r="r" b="b" t="t" l="l"/>
                <a:pathLst>
                  <a:path h="839196" w="906289">
                    <a:moveTo>
                      <a:pt x="453144" y="0"/>
                    </a:moveTo>
                    <a:cubicBezTo>
                      <a:pt x="202880" y="0"/>
                      <a:pt x="0" y="187860"/>
                      <a:pt x="0" y="419598"/>
                    </a:cubicBezTo>
                    <a:cubicBezTo>
                      <a:pt x="0" y="651336"/>
                      <a:pt x="202880" y="839196"/>
                      <a:pt x="453144" y="839196"/>
                    </a:cubicBezTo>
                    <a:cubicBezTo>
                      <a:pt x="703409" y="839196"/>
                      <a:pt x="906289" y="651336"/>
                      <a:pt x="906289" y="419598"/>
                    </a:cubicBezTo>
                    <a:cubicBezTo>
                      <a:pt x="906289" y="187860"/>
                      <a:pt x="703409" y="0"/>
                      <a:pt x="453144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84965" y="21525"/>
                <a:ext cx="736360" cy="7389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true">
                    <a:solidFill>
                      <a:srgbClr val="000000"/>
                    </a:solidFill>
                    <a:latin typeface="Barlow Medium"/>
                    <a:ea typeface="Barlow Medium"/>
                    <a:cs typeface="Barlow Medium"/>
                    <a:sym typeface="Barlow Medium"/>
                  </a:rPr>
                  <a:t>Sharon Liney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000000"/>
                    </a:solidFill>
                    <a:latin typeface="Barlow Medium"/>
                    <a:ea typeface="Barlow Medium"/>
                    <a:cs typeface="Barlow Medium"/>
                    <a:sym typeface="Barlow Medium"/>
                  </a:rPr>
                  <a:t>Secretaria </a:t>
                </a: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0">
            <a:off x="9198877" y="5142358"/>
            <a:ext cx="3796668" cy="3705280"/>
            <a:chOff x="0" y="0"/>
            <a:chExt cx="453389" cy="44247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5448" y="0"/>
                  </a:moveTo>
                  <a:lnTo>
                    <a:pt x="377941" y="0"/>
                  </a:lnTo>
                  <a:cubicBezTo>
                    <a:pt x="397951" y="0"/>
                    <a:pt x="417142" y="7949"/>
                    <a:pt x="431291" y="22098"/>
                  </a:cubicBezTo>
                  <a:cubicBezTo>
                    <a:pt x="445440" y="36247"/>
                    <a:pt x="453389" y="55438"/>
                    <a:pt x="453389" y="75448"/>
                  </a:cubicBezTo>
                  <a:lnTo>
                    <a:pt x="453389" y="367028"/>
                  </a:lnTo>
                  <a:cubicBezTo>
                    <a:pt x="453389" y="408697"/>
                    <a:pt x="419610" y="442476"/>
                    <a:pt x="377941" y="442476"/>
                  </a:cubicBezTo>
                  <a:lnTo>
                    <a:pt x="75448" y="442476"/>
                  </a:lnTo>
                  <a:cubicBezTo>
                    <a:pt x="55438" y="442476"/>
                    <a:pt x="36247" y="434527"/>
                    <a:pt x="22098" y="420378"/>
                  </a:cubicBezTo>
                  <a:cubicBezTo>
                    <a:pt x="7949" y="406228"/>
                    <a:pt x="0" y="387038"/>
                    <a:pt x="0" y="367028"/>
                  </a:cubicBezTo>
                  <a:lnTo>
                    <a:pt x="0" y="75448"/>
                  </a:lnTo>
                  <a:cubicBezTo>
                    <a:pt x="0" y="55438"/>
                    <a:pt x="7949" y="36247"/>
                    <a:pt x="22098" y="22098"/>
                  </a:cubicBezTo>
                  <a:cubicBezTo>
                    <a:pt x="36247" y="7949"/>
                    <a:pt x="55438" y="0"/>
                    <a:pt x="75448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865A3E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453389" cy="499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2700000">
            <a:off x="10159612" y="3317038"/>
            <a:ext cx="2111235" cy="2111235"/>
            <a:chOff x="0" y="0"/>
            <a:chExt cx="2814981" cy="2814981"/>
          </a:xfrm>
        </p:grpSpPr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0" y="0"/>
              <a:ext cx="2814981" cy="2814981"/>
              <a:chOff x="0" y="0"/>
              <a:chExt cx="14400530" cy="1440053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4399261" cy="14399261"/>
              </a:xfrm>
              <a:custGeom>
                <a:avLst/>
                <a:gdLst/>
                <a:ahLst/>
                <a:cxnLst/>
                <a:rect r="r" b="b" t="t" l="l"/>
                <a:pathLst>
                  <a:path h="14399261" w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865A3E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345485" y="393954"/>
              <a:ext cx="2116999" cy="2116999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13195686" y="5142358"/>
            <a:ext cx="3796668" cy="3705280"/>
            <a:chOff x="0" y="0"/>
            <a:chExt cx="453389" cy="44247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5448" y="0"/>
                  </a:moveTo>
                  <a:lnTo>
                    <a:pt x="377941" y="0"/>
                  </a:lnTo>
                  <a:cubicBezTo>
                    <a:pt x="397951" y="0"/>
                    <a:pt x="417142" y="7949"/>
                    <a:pt x="431291" y="22098"/>
                  </a:cubicBezTo>
                  <a:cubicBezTo>
                    <a:pt x="445440" y="36247"/>
                    <a:pt x="453389" y="55438"/>
                    <a:pt x="453389" y="75448"/>
                  </a:cubicBezTo>
                  <a:lnTo>
                    <a:pt x="453389" y="367028"/>
                  </a:lnTo>
                  <a:cubicBezTo>
                    <a:pt x="453389" y="408697"/>
                    <a:pt x="419610" y="442476"/>
                    <a:pt x="377941" y="442476"/>
                  </a:cubicBezTo>
                  <a:lnTo>
                    <a:pt x="75448" y="442476"/>
                  </a:lnTo>
                  <a:cubicBezTo>
                    <a:pt x="55438" y="442476"/>
                    <a:pt x="36247" y="434527"/>
                    <a:pt x="22098" y="420378"/>
                  </a:cubicBezTo>
                  <a:cubicBezTo>
                    <a:pt x="7949" y="406228"/>
                    <a:pt x="0" y="387038"/>
                    <a:pt x="0" y="367028"/>
                  </a:cubicBezTo>
                  <a:lnTo>
                    <a:pt x="0" y="75448"/>
                  </a:lnTo>
                  <a:cubicBezTo>
                    <a:pt x="0" y="55438"/>
                    <a:pt x="7949" y="36247"/>
                    <a:pt x="22098" y="22098"/>
                  </a:cubicBezTo>
                  <a:cubicBezTo>
                    <a:pt x="36247" y="7949"/>
                    <a:pt x="55438" y="0"/>
                    <a:pt x="75448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E8D3BF"/>
              </a:solidFill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57150"/>
              <a:ext cx="453389" cy="499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-2700000">
            <a:off x="14017909" y="2629345"/>
            <a:ext cx="2464111" cy="2464111"/>
            <a:chOff x="0" y="0"/>
            <a:chExt cx="3285481" cy="3285481"/>
          </a:xfrm>
        </p:grpSpPr>
        <p:grpSp>
          <p:nvGrpSpPr>
            <p:cNvPr name="Group 36" id="36"/>
            <p:cNvGrpSpPr>
              <a:grpSpLocks noChangeAspect="true"/>
            </p:cNvGrpSpPr>
            <p:nvPr/>
          </p:nvGrpSpPr>
          <p:grpSpPr>
            <a:xfrm rot="5400000">
              <a:off x="0" y="0"/>
              <a:ext cx="3285481" cy="3285481"/>
              <a:chOff x="0" y="0"/>
              <a:chExt cx="14400530" cy="1440053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4399261" cy="14399261"/>
              </a:xfrm>
              <a:custGeom>
                <a:avLst/>
                <a:gdLst/>
                <a:ahLst/>
                <a:cxnLst/>
                <a:rect r="r" b="b" t="t" l="l"/>
                <a:pathLst>
                  <a:path h="14399261" w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E8D3BF"/>
              </a:solidFill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381262" y="454857"/>
              <a:ext cx="2475781" cy="2475781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grpSp>
        <p:nvGrpSpPr>
          <p:cNvPr name="Group 41" id="41"/>
          <p:cNvGrpSpPr/>
          <p:nvPr/>
        </p:nvGrpSpPr>
        <p:grpSpPr>
          <a:xfrm rot="0">
            <a:off x="10259634" y="3585378"/>
            <a:ext cx="1931932" cy="1558122"/>
            <a:chOff x="0" y="0"/>
            <a:chExt cx="1168471" cy="94238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68471" cy="942383"/>
            </a:xfrm>
            <a:custGeom>
              <a:avLst/>
              <a:gdLst/>
              <a:ahLst/>
              <a:cxnLst/>
              <a:rect r="r" b="b" t="t" l="l"/>
              <a:pathLst>
                <a:path h="942383" w="1168471">
                  <a:moveTo>
                    <a:pt x="584235" y="0"/>
                  </a:moveTo>
                  <a:cubicBezTo>
                    <a:pt x="261571" y="0"/>
                    <a:pt x="0" y="210960"/>
                    <a:pt x="0" y="471192"/>
                  </a:cubicBezTo>
                  <a:cubicBezTo>
                    <a:pt x="0" y="731423"/>
                    <a:pt x="261571" y="942383"/>
                    <a:pt x="584235" y="942383"/>
                  </a:cubicBezTo>
                  <a:cubicBezTo>
                    <a:pt x="906899" y="942383"/>
                    <a:pt x="1168471" y="731423"/>
                    <a:pt x="1168471" y="471192"/>
                  </a:cubicBezTo>
                  <a:cubicBezTo>
                    <a:pt x="1168471" y="210960"/>
                    <a:pt x="906899" y="0"/>
                    <a:pt x="584235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109544" y="31198"/>
              <a:ext cx="949382" cy="822836"/>
            </a:xfrm>
            <a:prstGeom prst="rect">
              <a:avLst/>
            </a:prstGeom>
          </p:spPr>
          <p:txBody>
            <a:bodyPr anchor="ctr" rtlCol="false" tIns="26609" lIns="26609" bIns="26609" rIns="26609"/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Ramón  </a:t>
              </a:r>
            </a:p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000000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Desarrollador 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4338738" y="2879787"/>
            <a:ext cx="1924558" cy="2043496"/>
            <a:chOff x="0" y="0"/>
            <a:chExt cx="1170996" cy="124336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170996" cy="1243364"/>
            </a:xfrm>
            <a:custGeom>
              <a:avLst/>
              <a:gdLst/>
              <a:ahLst/>
              <a:cxnLst/>
              <a:rect r="r" b="b" t="t" l="l"/>
              <a:pathLst>
                <a:path h="1243364" w="1170996">
                  <a:moveTo>
                    <a:pt x="585498" y="0"/>
                  </a:moveTo>
                  <a:cubicBezTo>
                    <a:pt x="262136" y="0"/>
                    <a:pt x="0" y="278337"/>
                    <a:pt x="0" y="621682"/>
                  </a:cubicBezTo>
                  <a:cubicBezTo>
                    <a:pt x="0" y="965028"/>
                    <a:pt x="262136" y="1243364"/>
                    <a:pt x="585498" y="1243364"/>
                  </a:cubicBezTo>
                  <a:cubicBezTo>
                    <a:pt x="908859" y="1243364"/>
                    <a:pt x="1170996" y="965028"/>
                    <a:pt x="1170996" y="621682"/>
                  </a:cubicBezTo>
                  <a:cubicBezTo>
                    <a:pt x="1170996" y="278337"/>
                    <a:pt x="908859" y="0"/>
                    <a:pt x="585498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109781" y="59415"/>
              <a:ext cx="951434" cy="1067383"/>
            </a:xfrm>
            <a:prstGeom prst="rect">
              <a:avLst/>
            </a:prstGeom>
          </p:spPr>
          <p:txBody>
            <a:bodyPr anchor="ctr" rtlCol="false" tIns="26609" lIns="26609" bIns="26609" rIns="26609"/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Susana 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Investigadora</a:t>
              </a:r>
            </a:p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8101889" y="2274052"/>
            <a:ext cx="2795461" cy="2622651"/>
          </a:xfrm>
          <a:custGeom>
            <a:avLst/>
            <a:gdLst/>
            <a:ahLst/>
            <a:cxnLst/>
            <a:rect r="r" b="b" t="t" l="l"/>
            <a:pathLst>
              <a:path h="2622651" w="2795461">
                <a:moveTo>
                  <a:pt x="0" y="0"/>
                </a:moveTo>
                <a:lnTo>
                  <a:pt x="2795461" y="0"/>
                </a:lnTo>
                <a:lnTo>
                  <a:pt x="2795461" y="2622651"/>
                </a:lnTo>
                <a:lnTo>
                  <a:pt x="0" y="2622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3597362" y="629043"/>
            <a:ext cx="10749546" cy="1242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7"/>
              </a:lnSpc>
            </a:pPr>
            <a:r>
              <a:rPr lang="en-US" sz="6966" spc="773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ROLES DE EQUIPO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866448" y="5609759"/>
            <a:ext cx="2884598" cy="308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9489" indent="-219745" lvl="1">
              <a:lnSpc>
                <a:spcPts val="2707"/>
              </a:lnSpc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Cordinar todas las actividades del proyecto </a:t>
            </a:r>
          </a:p>
          <a:p>
            <a:pPr algn="l" marL="439489" indent="-219745" lvl="1">
              <a:lnSpc>
                <a:spcPts val="2707"/>
              </a:lnSpc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Supervisar avances y asegurar que se cumplan los objetivos </a:t>
            </a:r>
          </a:p>
          <a:p>
            <a:pPr algn="l" marL="439489" indent="-219745" lvl="1">
              <a:lnSpc>
                <a:spcPts val="2707"/>
              </a:lnSpc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Líderar reuniones del equip</a:t>
            </a:r>
            <a:r>
              <a:rPr lang="en-US" sz="2035">
                <a:solidFill>
                  <a:srgbClr val="865A3E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598536" y="6128638"/>
            <a:ext cx="2758657" cy="1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4815" indent="-262408" lvl="1">
              <a:lnSpc>
                <a:spcPts val="3232"/>
              </a:lnSpc>
              <a:buFont typeface="Arial"/>
              <a:buChar char="•"/>
            </a:pPr>
            <a:r>
              <a:rPr lang="en-US" sz="243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Diseñar la propuesta de mercadotecnia.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741956" y="5809258"/>
            <a:ext cx="3230179" cy="2679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2141" indent="-246071" lvl="1">
              <a:lnSpc>
                <a:spcPts val="3031"/>
              </a:lnSpc>
              <a:buFont typeface="Arial"/>
              <a:buChar char="•"/>
            </a:pPr>
            <a:r>
              <a:rPr lang="en-US" sz="227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Redactar actas y recopilar toda la información del proyecto </a:t>
            </a:r>
          </a:p>
          <a:p>
            <a:pPr algn="l" marL="492141" indent="-246071" lvl="1">
              <a:lnSpc>
                <a:spcPts val="3031"/>
              </a:lnSpc>
              <a:buFont typeface="Arial"/>
              <a:buChar char="•"/>
            </a:pPr>
            <a:r>
              <a:rPr lang="en-US" sz="227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Elaborar materiales de difusión ( grupo de facebook )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3558754" y="5619284"/>
            <a:ext cx="3070532" cy="290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7818" indent="-233909" lvl="1">
              <a:lnSpc>
                <a:spcPts val="2881"/>
              </a:lnSpc>
              <a:buFont typeface="Arial"/>
              <a:buChar char="•"/>
            </a:pPr>
            <a:r>
              <a:rPr lang="en-US" sz="216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Investigar el mercado y el público meta. </a:t>
            </a:r>
          </a:p>
          <a:p>
            <a:pPr algn="l" marL="467818" indent="-233909" lvl="1">
              <a:lnSpc>
                <a:spcPts val="2881"/>
              </a:lnSpc>
              <a:buFont typeface="Arial"/>
              <a:buChar char="•"/>
            </a:pPr>
            <a:r>
              <a:rPr lang="en-US" sz="216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Analizar la competencia </a:t>
            </a:r>
          </a:p>
          <a:p>
            <a:pPr algn="l" marL="467818" indent="-233909" lvl="1">
              <a:lnSpc>
                <a:spcPts val="2881"/>
              </a:lnSpc>
              <a:buFont typeface="Arial"/>
              <a:buChar char="•"/>
            </a:pPr>
            <a:r>
              <a:rPr lang="en-US" sz="216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Aplicar herramientas de análisis estratégico.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130" y="204605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33759" y="2357536"/>
            <a:ext cx="17020482" cy="6900764"/>
          </a:xfrm>
          <a:custGeom>
            <a:avLst/>
            <a:gdLst/>
            <a:ahLst/>
            <a:cxnLst/>
            <a:rect r="r" b="b" t="t" l="l"/>
            <a:pathLst>
              <a:path h="6900764" w="17020482">
                <a:moveTo>
                  <a:pt x="0" y="0"/>
                </a:moveTo>
                <a:lnTo>
                  <a:pt x="17020482" y="0"/>
                </a:lnTo>
                <a:lnTo>
                  <a:pt x="17020482" y="6900764"/>
                </a:lnTo>
                <a:lnTo>
                  <a:pt x="0" y="6900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581330" y="563405"/>
            <a:ext cx="9772446" cy="1137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56"/>
              </a:lnSpc>
            </a:pPr>
            <a:r>
              <a:rPr lang="en-US" sz="6468" spc="718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GRÁFICA DE GANT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130" y="344167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86130" y="4355059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1" y="0"/>
                </a:lnTo>
                <a:lnTo>
                  <a:pt x="4688201" y="5531800"/>
                </a:lnTo>
                <a:lnTo>
                  <a:pt x="0" y="553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3247367" y="344167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1" y="0"/>
                </a:lnTo>
                <a:lnTo>
                  <a:pt x="4688201" y="5531801"/>
                </a:lnTo>
                <a:lnTo>
                  <a:pt x="0" y="5531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807930" y="-77632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0" y="0"/>
                </a:lnTo>
                <a:lnTo>
                  <a:pt x="4688200" y="5531800"/>
                </a:lnTo>
                <a:lnTo>
                  <a:pt x="0" y="553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2825568" y="4776859"/>
            <a:ext cx="4688201" cy="5531800"/>
          </a:xfrm>
          <a:custGeom>
            <a:avLst/>
            <a:gdLst/>
            <a:ahLst/>
            <a:cxnLst/>
            <a:rect r="r" b="b" t="t" l="l"/>
            <a:pathLst>
              <a:path h="5531800" w="4688201">
                <a:moveTo>
                  <a:pt x="0" y="0"/>
                </a:moveTo>
                <a:lnTo>
                  <a:pt x="4688200" y="0"/>
                </a:lnTo>
                <a:lnTo>
                  <a:pt x="4688200" y="5531800"/>
                </a:lnTo>
                <a:lnTo>
                  <a:pt x="0" y="553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480883" y="583243"/>
            <a:ext cx="8994391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8"/>
              </a:lnSpc>
            </a:pPr>
            <a:r>
              <a:rPr lang="en-US" sz="6540" spc="497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IMPACTO ESPERADO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52030" y="3144111"/>
            <a:ext cx="11490719" cy="4398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544" spc="5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Nuestro proyecto tiene un impacto organizacional, ya que ofrece un modelo de plan de mercadotecnia que puede ser utilizado por proyectos escolares, emprendimientos o pequeñas empresas para tomar decisiones más informadas, reducir la improvisación, aprovechar mejor sus recursos y orientar sus acciones hacia objetivos claros y medibles.</a:t>
            </a:r>
          </a:p>
          <a:p>
            <a:pPr algn="ctr">
              <a:lnSpc>
                <a:spcPts val="3562"/>
              </a:lnSpc>
              <a:spcBef>
                <a:spcPct val="0"/>
              </a:spcBef>
            </a:pPr>
            <a:r>
              <a:rPr lang="en-US" sz="2544" spc="5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Finalmente, generará un impacto formativo y profesional, al desarrollar en los participantes habilidades de análisis de mercado, trabajo en equipo, pensamiento crítico y diseño de estrategias comerciales. Esto incrementa su preparación para el campo laboral y les brinda herramientas para crear o mejorar sus propios negocios en un entorno competitivo.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6130" y="344167"/>
            <a:ext cx="17515740" cy="9542692"/>
            <a:chOff x="0" y="0"/>
            <a:chExt cx="6524382" cy="35545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24382" cy="3554526"/>
            </a:xfrm>
            <a:custGeom>
              <a:avLst/>
              <a:gdLst/>
              <a:ahLst/>
              <a:cxnLst/>
              <a:rect r="r" b="b" t="t" l="l"/>
              <a:pathLst>
                <a:path h="3554526" w="6524382">
                  <a:moveTo>
                    <a:pt x="0" y="0"/>
                  </a:moveTo>
                  <a:lnTo>
                    <a:pt x="6524382" y="0"/>
                  </a:lnTo>
                  <a:lnTo>
                    <a:pt x="6524382" y="3554526"/>
                  </a:lnTo>
                  <a:lnTo>
                    <a:pt x="0" y="3554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D6BBA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524382" cy="3564052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21092" y="3090084"/>
            <a:ext cx="15659436" cy="4962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254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 realización del proyecto  permitió demostrar que un plan de marketing bien estructurado es fundamental para orientar las decisiones de una organización hacia el logro de sus objetivos. A partir del análisis del entorno, la definición del mercado meta, la formulación de objetivos y el diseño de estrategias basadas en la mezcla de mercadotecnia, se comprobó que la planeación reduce la improvisación, optimiza el uso de los recursos y facilita la toma de decisiones más coherentes. también nos permitió a nosotros como compañeros tomar en cuenta</a:t>
            </a:r>
            <a:r>
              <a:rPr lang="en-US" sz="254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el desarrollo de este proyecto ya que nos permitió como equipo fortalecer habilidades clave como el análisis crítico, la investigación de información, el trabajo colaborativo y la capacidad de proponer soluciones creativas frente a un entorno competitivo. En conclusión, la planeación estratégica de mercadotecnia no solo es una herramienta teórica, sino una guía práctica que permite a las organizaciones y a los futuros profesionales de la administración diseñar acciones de marketing más efectivas, medibles y orientadas a generar valor tanto para el cliente como para la empresa.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5400000">
            <a:off x="612203" y="118094"/>
            <a:ext cx="2512752" cy="2964899"/>
          </a:xfrm>
          <a:custGeom>
            <a:avLst/>
            <a:gdLst/>
            <a:ahLst/>
            <a:cxnLst/>
            <a:rect r="r" b="b" t="t" l="l"/>
            <a:pathLst>
              <a:path h="2964899" w="2512752">
                <a:moveTo>
                  <a:pt x="0" y="0"/>
                </a:moveTo>
                <a:lnTo>
                  <a:pt x="2512752" y="0"/>
                </a:lnTo>
                <a:lnTo>
                  <a:pt x="2512752" y="2964899"/>
                </a:lnTo>
                <a:lnTo>
                  <a:pt x="0" y="29648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60071" y="1141737"/>
            <a:ext cx="6581477" cy="1110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1"/>
              </a:lnSpc>
            </a:pPr>
            <a:r>
              <a:rPr lang="en-US" sz="6061" spc="67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CONCLUSIÓN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DAG3TmF8D4M</dc:identifier>
  <dcterms:modified xsi:type="dcterms:W3CDTF">2011-08-01T06:04:30Z</dcterms:modified>
  <cp:revision>1</cp:revision>
  <dc:title>Presentación Diapositivas Tesis de Grado Orgánico Marrón y Blanco</dc:title>
</cp:coreProperties>
</file>